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14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18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.jpeg" ContentType="image/jpeg"/>
  <Override PartName="/ppt/media/image11.png" ContentType="image/png"/>
  <Override PartName="/ppt/media/image6.png" ContentType="image/png"/>
  <Override PartName="/ppt/media/image4.jpeg" ContentType="image/jpeg"/>
  <Override PartName="/ppt/media/image25.png" ContentType="image/png"/>
  <Override PartName="/ppt/media/image3.jpeg" ContentType="image/jpeg"/>
  <Override PartName="/ppt/media/image15.png" ContentType="image/png"/>
  <Override PartName="/ppt/media/image2.jpeg" ContentType="image/jpeg"/>
  <Override PartName="/ppt/media/image10.png" ContentType="image/png"/>
  <Override PartName="/ppt/media/image27.png" ContentType="image/png"/>
  <Override PartName="/ppt/media/image26.png" ContentType="image/png"/>
  <Override PartName="/ppt/media/image14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5.png" ContentType="image/png"/>
  <Override PartName="/ppt/media/image28.png" ContentType="image/png"/>
  <Override PartName="/ppt/media/image29.jpeg" ContentType="image/jpe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24387175" cy="13716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EFE2E20E-37E0-4B5A-8467-9623CF04143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hyperlink" Target="https://litslink.com/blog/an-introduction-to-machine-learning-algorithms" TargetMode="External"/><Relationship Id="rId2" Type="http://schemas.openxmlformats.org/officeDocument/2006/relationships/slide" Target="../slides/slide11.xml"/><Relationship Id="rId3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72211F3-CF74-4277-9F8E-96F5142F4B6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 u="sng">
                <a:solidFill>
                  <a:srgbClr val="000000"/>
                </a:solidFill>
                <a:uFillTx/>
                <a:latin typeface="arial"/>
                <a:ea typeface="Calibri"/>
                <a:hlinkClick r:id="rId1"/>
              </a:rPr>
              <a:t>https://litslink.com/blog/an-introduction-to-machine-learning-algorithms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Calibri"/>
              </a:rPr>
              <a:t>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3EF4488-2166-444C-B2F0-CC76382E1A2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https://www.isaziconsulting.co.za/machinelearning.html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9773409-71F4-465C-AB91-CA72AEBE890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932A707-B15E-4556-BEF6-082DEF6730A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https://www.isaziconsulting.co.za/machinelearning.html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0D18920-B627-4825-84F9-2374B00D1CB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2F953768-CBCD-4869-BB65-5BC963AA666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B9C2551-ED8C-448E-A592-8A869BDB6F0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https://www.kdnuggets.com/2018/10/main-approaches-natural-language-processing-tasks.html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Information extraction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Sentiment analysis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FD1F63F-B8E7-4E9E-8611-D57CF29EEF5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70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https://www.cxtoday.com/analytics/text-analytics-vs-text-mining/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https://www.excelr.com/text-mining-vs-text-analytics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17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https://www.researchgate.net/figure/Text-mining-process-and-techniques_fig1_340830772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Apply for spelling-based languages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EC6AA067-C3FD-4EC7-B12E-55F88C62818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https://subscription.packtpub.com/book/big-data-and-business-intelligence/9781788474399/10/ch10lvl1sec60/topic-modeling-for-bbc-news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https://atutor.ca/text-features/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700906B-18A2-4142-BDB6-9C3E4C00FDF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https://towardsdatascience.com/a-guide-text-analysis-text-analytics-text-mining-f62df7b78747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B7303AB-9975-4EB2-A15E-96942CDF619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7E0BE5D-6F23-404A-B923-80D5051DDA8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sldNum" idx="23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B3BBE1B-4D3F-4034-8270-14E2E658466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sldNum" idx="24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9731104-2431-418D-8585-56C5285B1B67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48CFDA4-FE38-41FE-8A6D-CBCCFF849D7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1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https://moodli.org/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CF56689-03A4-467A-BAA3-E5FD036E4EF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https://itueconomics.github.io/bil113e/r-week1.html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4C974B1-6365-4E55-93C8-B90BC068607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http://manuals.bioinformatics.ucr.edu/home/programming-in-r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98F8537-7067-4B3D-B4BC-E0528C73F7A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http://manuals.bioinformatics.ucr.edu/home/programming-in-r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B0901E9-5CB4-40E1-91C8-06693D30721C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https://towardsdatascience.com/python-vs-r-the-basics-d754c45c1596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C56BA13-D0DA-41C7-94E9-313CB0AD28E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D33F7B1-91D8-4FC1-A4C3-35BC82F07F6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https://datacenterfrontier.com/natural-language-processing-how-this-technique-can-take-your-business-to-the-next-level/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C26EC3E-88D0-464B-AA3C-CBDB0A094EB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5588298-B149-4911-9DAB-873B95EBDE69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5F193E8-051F-4A44-B1D9-79B4D006E86E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FEC8917-79AB-4BE7-BAB2-0DDDC1ADF0F0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FBC5790-F8EC-40BA-9981-8CB272EF8CD8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188B1EF-B9F6-49CF-A486-A10515FB96EE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97F8D11-AF70-44C9-879F-AD47339C63D2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D8A1FE6-885D-4766-9BEC-312E3F796FBE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4CD652B-C45F-4A04-8F02-84712D79F3BC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A31BA7A-5E3C-489E-B89E-45494FC081A5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C7E5BB-6D60-426F-BBEC-BAB3CBBB1C3D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3387F54-02A4-4C6F-9879-0E49A38D79C4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53A6ABF-F23F-4C98-9A1B-61C1627732AA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23614B-A688-4843-8E4E-4E169BBBAE89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296855-1D22-44A2-8B08-077F05C4D86A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6130E2-1BC6-4689-843A-9BBBC0400C8D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D9B75D-E925-4864-9CDA-F17A979C30E5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7613AE-53C7-45D9-953C-D39786339EE5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609E4C-E230-47E6-AB1C-07FB1469618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491407-EA90-46E2-B1A0-31E3F31C305D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C5633E-361D-45BB-85DF-D23F93D42B50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634A04-ADC5-4490-9947-DC41D8B358FB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EBAE29-602E-4166-BB9A-43D510257780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44AA11-DAF7-474B-A426-5611EF6CA58F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EEE081-6339-41BF-8AF6-5A1F6CCC366E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</a:t>
            </a:r>
            <a:r>
              <a:rPr b="0" lang="en-US" sz="4400" spc="-1" strike="noStrike">
                <a:latin typeface="Arial"/>
              </a:rPr>
              <a:t>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32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Num" idx="1"/>
          </p:nvPr>
        </p:nvSpPr>
        <p:spPr>
          <a:xfrm>
            <a:off x="0" y="0"/>
            <a:ext cx="2998080" cy="299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1" lang="en-US" sz="30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fld id="{6493E030-3321-4B50-AC2E-1CC3A86AF599}" type="slidenum">
              <a:rPr b="1" lang="en-US" sz="30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&lt;number&gt;</a:t>
            </a:fld>
            <a:endParaRPr b="0" lang="en-US" sz="3000" spc="-1" strike="noStrike">
              <a:latin typeface="Times New Roman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Num" idx="2"/>
          </p:nvPr>
        </p:nvSpPr>
        <p:spPr>
          <a:xfrm>
            <a:off x="22759920" y="1166400"/>
            <a:ext cx="351360" cy="51840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91440" bIns="91440"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US" sz="3600" spc="-1" strike="noStrike">
                <a:solidFill>
                  <a:srgbClr val="000000"/>
                </a:solidFill>
                <a:latin typeface="Century Gothic"/>
                <a:ea typeface="Century Gothic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055E4FF0-3BD2-4FBC-99DC-591CDF1E06F0}" type="slidenum">
              <a:rPr b="0" lang="en-US" sz="3600" spc="-1" strike="noStrike">
                <a:solidFill>
                  <a:srgbClr val="000000"/>
                </a:solidFill>
                <a:latin typeface="Century Gothic"/>
                <a:ea typeface="Century Gothic"/>
              </a:rPr>
              <a:t>&lt;number&gt;</a:t>
            </a:fld>
            <a:endParaRPr b="0" lang="en-US" sz="3600" spc="-1" strike="noStrike">
              <a:latin typeface="Times New Roman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254;p66" descr="title background.jpg"/>
          <p:cNvPicPr/>
          <p:nvPr/>
        </p:nvPicPr>
        <p:blipFill>
          <a:blip r:embed="rId1">
            <a:alphaModFix amt="60000"/>
          </a:blip>
          <a:stretch/>
        </p:blipFill>
        <p:spPr>
          <a:xfrm>
            <a:off x="1080" y="-37800"/>
            <a:ext cx="24384960" cy="13713840"/>
          </a:xfrm>
          <a:prstGeom prst="rect">
            <a:avLst/>
          </a:prstGeom>
          <a:ln w="0">
            <a:noFill/>
          </a:ln>
        </p:spPr>
      </p:pic>
      <p:sp>
        <p:nvSpPr>
          <p:cNvPr id="161" name="Google Shape;259;p66"/>
          <p:cNvSpPr/>
          <p:nvPr/>
        </p:nvSpPr>
        <p:spPr>
          <a:xfrm>
            <a:off x="471600" y="5558040"/>
            <a:ext cx="17521560" cy="13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0bd0d9"/>
                </a:solidFill>
                <a:latin typeface="Century Gothic"/>
                <a:ea typeface="Century Gothic"/>
              </a:rPr>
              <a:t>Python | Basic Text Analysis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62" name="Google Shape;260;p66"/>
          <p:cNvSpPr/>
          <p:nvPr/>
        </p:nvSpPr>
        <p:spPr>
          <a:xfrm>
            <a:off x="8994960" y="10627920"/>
            <a:ext cx="700560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dbf5f9"/>
                </a:solidFill>
                <a:latin typeface="Century Gothic"/>
                <a:ea typeface="Century Gothic"/>
              </a:rPr>
              <a:t>Presented by Aviv Lo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4" name="Picture 5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680" cy="1020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Machine Learning Family Tree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6" name="Picture 4" descr="Machine Learning Algorithms and Their Types. List of Examples of ML  Algorithms | LITSLINK Blog"/>
          <p:cNvPicPr/>
          <p:nvPr/>
        </p:nvPicPr>
        <p:blipFill>
          <a:blip r:embed="rId1"/>
          <a:stretch/>
        </p:blipFill>
        <p:spPr>
          <a:xfrm>
            <a:off x="1510920" y="2971440"/>
            <a:ext cx="21363120" cy="967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Machine Learning Family Tree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8" name="Picture 6" descr="Machine Learning Types #2. Supervised Learning | by Rajesh Khadka | Towards  Data Science"/>
          <p:cNvPicPr/>
          <p:nvPr/>
        </p:nvPicPr>
        <p:blipFill>
          <a:blip r:embed="rId1"/>
          <a:stretch/>
        </p:blipFill>
        <p:spPr>
          <a:xfrm>
            <a:off x="4566240" y="2260080"/>
            <a:ext cx="15511680" cy="11095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0" name="Picture 3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680" cy="1020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Deep Learning: </a:t>
            </a:r>
            <a:br>
              <a:rPr sz="8000"/>
            </a:b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Fundamental Architecture </a:t>
            </a:r>
            <a:endParaRPr b="0" lang="en-US" sz="8000" spc="-1" strike="noStrike">
              <a:latin typeface="Arial"/>
            </a:endParaRPr>
          </a:p>
        </p:txBody>
      </p:sp>
      <p:graphicFrame>
        <p:nvGraphicFramePr>
          <p:cNvPr id="222" name=""/>
          <p:cNvGraphicFramePr/>
          <p:nvPr/>
        </p:nvGraphicFramePr>
        <p:xfrm>
          <a:off x="1555560" y="3200400"/>
          <a:ext cx="21276360" cy="9640800"/>
        </p:xfrm>
        <a:graphic>
          <a:graphicData uri="http://schemas.openxmlformats.org/drawingml/2006/table">
            <a:tbl>
              <a:tblPr/>
              <a:tblGrid>
                <a:gridCol w="5319360"/>
                <a:gridCol w="5319360"/>
                <a:gridCol w="5319360"/>
                <a:gridCol w="5318640"/>
              </a:tblGrid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Feature / Architecture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ANN/MLP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RNN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CNN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What is it?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Basic neural network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Neural network with “memory”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Neural network for grid-like data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Advantages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>
                      <a:noFill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  <a:ea typeface="Noto Sans CJK SC"/>
                        </a:rPr>
                        <a:t>Typically easier to train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Captures sequential information and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preserves dependency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Captures spatial features and relationships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>
                      <a:noFill/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Challenges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Overfit easily even in simple networks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“</a:t>
                      </a:r>
                      <a:r>
                        <a:rPr b="1" lang="en-US" sz="3200" spc="-1" strike="noStrike">
                          <a:latin typeface="Arial"/>
                        </a:rPr>
                        <a:t>Error” amplification (gradual or exponential)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Requires large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amount of data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Typical Use 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Classification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Non-linear regressions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Time series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Texts and audios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Image Recognition </a:t>
                      </a:r>
                      <a:br>
                        <a:rPr sz="3200"/>
                      </a:br>
                      <a:r>
                        <a:rPr b="1" lang="en-US" sz="3200" spc="-1" strike="noStrike">
                          <a:latin typeface="Arial"/>
                        </a:rPr>
                        <a:t>Video Processing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Types of NLP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4" name="Picture 2" descr=""/>
          <p:cNvPicPr/>
          <p:nvPr/>
        </p:nvPicPr>
        <p:blipFill>
          <a:blip r:embed="rId1"/>
          <a:stretch/>
        </p:blipFill>
        <p:spPr>
          <a:xfrm>
            <a:off x="2927880" y="3516480"/>
            <a:ext cx="18529200" cy="8587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Recent Example: ChatGPT</a:t>
            </a:r>
            <a:endParaRPr b="0" lang="en-US" sz="8800" spc="-1" strike="noStrike">
              <a:latin typeface="Arial"/>
            </a:endParaRPr>
          </a:p>
        </p:txBody>
      </p:sp>
      <p:graphicFrame>
        <p:nvGraphicFramePr>
          <p:cNvPr id="226" name=""/>
          <p:cNvGraphicFramePr/>
          <p:nvPr/>
        </p:nvGraphicFramePr>
        <p:xfrm>
          <a:off x="2040120" y="3067560"/>
          <a:ext cx="20510280" cy="9640800"/>
        </p:xfrm>
        <a:graphic>
          <a:graphicData uri="http://schemas.openxmlformats.org/drawingml/2006/table">
            <a:tbl>
              <a:tblPr/>
              <a:tblGrid>
                <a:gridCol w="6836760"/>
                <a:gridCol w="6836760"/>
                <a:gridCol w="6837120"/>
              </a:tblGrid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Version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Parameters</a:t>
                      </a:r>
                      <a:endParaRPr b="0" lang="en-US" sz="50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Count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Dataset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GPT-1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0.12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000" spc="-1" strike="noStrike">
                          <a:latin typeface="Arial"/>
                        </a:rPr>
                        <a:t>BookCorpus</a:t>
                      </a:r>
                      <a:endParaRPr b="0" lang="en-US" sz="4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780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GPT-2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1.5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000" spc="-1" strike="noStrike">
                          <a:latin typeface="Arial"/>
                        </a:rPr>
                        <a:t>WebText</a:t>
                      </a:r>
                      <a:endParaRPr b="0" lang="en-US" sz="4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GPT-3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175 Billion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CommonCrawl, WebText, English Wikipedia, Books 1 and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 </a:t>
                      </a:r>
                      <a:r>
                        <a:rPr b="1" lang="en-US" sz="3200" spc="-1" strike="noStrike">
                          <a:latin typeface="Arial"/>
                        </a:rPr>
                        <a:t>Books 2 Corpora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928880"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5000" spc="-1" strike="noStrike">
                          <a:latin typeface="Arial"/>
                        </a:rPr>
                        <a:t>GPT-4 </a:t>
                      </a:r>
                      <a:endParaRPr b="0" lang="en-US" sz="50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4800" spc="-1" strike="noStrike">
                          <a:latin typeface="Arial"/>
                        </a:rPr>
                        <a:t>1.76 Trillion</a:t>
                      </a:r>
                      <a:endParaRPr b="0" lang="en-US" sz="48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All of the above + YouTube + Twitter + Textbooks</a:t>
                      </a:r>
                      <a:endParaRPr b="0" lang="en-US" sz="32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3200" spc="-1" strike="noStrike">
                          <a:latin typeface="Arial"/>
                        </a:rPr>
                        <a:t>(fine tuned by Scale AI)</a:t>
                      </a:r>
                      <a:endParaRPr b="0" lang="en-US" sz="3200" spc="-1" strike="noStrike">
                        <a:latin typeface="Arial"/>
                      </a:endParaRPr>
                    </a:p>
                  </a:txBody>
                  <a:tcPr anchor="ctr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Tech Steamroller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3954600" y="2814840"/>
            <a:ext cx="16477560" cy="823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372;p78"/>
          <p:cNvSpPr/>
          <p:nvPr/>
        </p:nvSpPr>
        <p:spPr>
          <a:xfrm>
            <a:off x="5296680" y="3409920"/>
            <a:ext cx="4989600" cy="693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3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30" name="Google Shape;373;p78"/>
          <p:cNvSpPr/>
          <p:nvPr/>
        </p:nvSpPr>
        <p:spPr>
          <a:xfrm rot="5400000">
            <a:off x="8252280" y="1959480"/>
            <a:ext cx="8665560" cy="9505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Google Shape;374;p78"/>
          <p:cNvSpPr/>
          <p:nvPr/>
        </p:nvSpPr>
        <p:spPr>
          <a:xfrm>
            <a:off x="9815040" y="6369480"/>
            <a:ext cx="725652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Text Analysis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Process &amp; Techniques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3" name="Picture 2" descr="Text mining process and techniques. | Download Scientific Diagram"/>
          <p:cNvPicPr/>
          <p:nvPr/>
        </p:nvPicPr>
        <p:blipFill>
          <a:blip r:embed="rId1"/>
          <a:stretch/>
        </p:blipFill>
        <p:spPr>
          <a:xfrm>
            <a:off x="2305080" y="3397680"/>
            <a:ext cx="19775160" cy="804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265;p67"/>
          <p:cNvSpPr/>
          <p:nvPr/>
        </p:nvSpPr>
        <p:spPr>
          <a:xfrm>
            <a:off x="1440" y="3238560"/>
            <a:ext cx="6096240" cy="4708080"/>
          </a:xfrm>
          <a:prstGeom prst="rect">
            <a:avLst/>
          </a:prstGeom>
          <a:blipFill rotWithShape="0">
            <a:blip r:embed="rId1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Google Shape;266;p67"/>
          <p:cNvSpPr/>
          <p:nvPr/>
        </p:nvSpPr>
        <p:spPr>
          <a:xfrm>
            <a:off x="6096960" y="3238560"/>
            <a:ext cx="6097680" cy="48524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Google Shape;267;p67"/>
          <p:cNvSpPr/>
          <p:nvPr/>
        </p:nvSpPr>
        <p:spPr>
          <a:xfrm>
            <a:off x="12193560" y="3238560"/>
            <a:ext cx="6132600" cy="4709520"/>
          </a:xfrm>
          <a:prstGeom prst="rect">
            <a:avLst/>
          </a:prstGeom>
          <a:blipFill rotWithShape="0">
            <a:blip r:embed="rId2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Google Shape;268;p67"/>
          <p:cNvSpPr/>
          <p:nvPr/>
        </p:nvSpPr>
        <p:spPr>
          <a:xfrm>
            <a:off x="18326880" y="3238560"/>
            <a:ext cx="6097680" cy="474444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Google Shape;269;p67"/>
          <p:cNvSpPr/>
          <p:nvPr/>
        </p:nvSpPr>
        <p:spPr>
          <a:xfrm>
            <a:off x="1440" y="7937640"/>
            <a:ext cx="6096240" cy="47095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Google Shape;270;p67"/>
          <p:cNvSpPr/>
          <p:nvPr/>
        </p:nvSpPr>
        <p:spPr>
          <a:xfrm>
            <a:off x="18312480" y="7959600"/>
            <a:ext cx="6094800" cy="4709520"/>
          </a:xfrm>
          <a:prstGeom prst="rect">
            <a:avLst/>
          </a:prstGeom>
          <a:blipFill rotWithShape="0">
            <a:blip r:embed="rId3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Google Shape;271;p67"/>
          <p:cNvSpPr/>
          <p:nvPr/>
        </p:nvSpPr>
        <p:spPr>
          <a:xfrm>
            <a:off x="12195000" y="7937640"/>
            <a:ext cx="6120000" cy="4709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Google Shape;272;p67"/>
          <p:cNvSpPr/>
          <p:nvPr/>
        </p:nvSpPr>
        <p:spPr>
          <a:xfrm>
            <a:off x="6084000" y="7985160"/>
            <a:ext cx="6096240" cy="4639680"/>
          </a:xfrm>
          <a:prstGeom prst="rect">
            <a:avLst/>
          </a:prstGeom>
          <a:blipFill rotWithShape="0">
            <a:blip r:embed="rId4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71" name="Google Shape;273;p67"/>
          <p:cNvGrpSpPr/>
          <p:nvPr/>
        </p:nvGrpSpPr>
        <p:grpSpPr>
          <a:xfrm>
            <a:off x="506520" y="8931240"/>
            <a:ext cx="5496120" cy="2837880"/>
            <a:chOff x="506520" y="8931240"/>
            <a:chExt cx="5496120" cy="2837880"/>
          </a:xfrm>
        </p:grpSpPr>
        <p:sp>
          <p:nvSpPr>
            <p:cNvPr id="172" name="Google Shape;274;p67"/>
            <p:cNvSpPr/>
            <p:nvPr/>
          </p:nvSpPr>
          <p:spPr>
            <a:xfrm>
              <a:off x="517680" y="8931240"/>
              <a:ext cx="3949200" cy="582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0" lang="en-US" sz="4000" spc="-1" strike="noStrike">
                  <a:solidFill>
                    <a:srgbClr val="29aacf"/>
                  </a:solidFill>
                  <a:latin typeface="Century Gothic"/>
                  <a:ea typeface="Century Gothic"/>
                </a:rPr>
                <a:t>Topic 1</a:t>
              </a:r>
              <a:endParaRPr b="0" lang="en-US" sz="4000" spc="-1" strike="noStrike">
                <a:latin typeface="Arial"/>
              </a:endParaRPr>
            </a:p>
          </p:txBody>
        </p:sp>
        <p:sp>
          <p:nvSpPr>
            <p:cNvPr id="173" name="Google Shape;275;p67"/>
            <p:cNvSpPr/>
            <p:nvPr/>
          </p:nvSpPr>
          <p:spPr>
            <a:xfrm>
              <a:off x="506520" y="10018800"/>
              <a:ext cx="5496120" cy="175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Python vs. R</a:t>
              </a:r>
              <a:endParaRPr b="0" lang="en-US" sz="2600" spc="-1" strike="noStrike">
                <a:latin typeface="Arial"/>
              </a:endParaRPr>
            </a:p>
          </p:txBody>
        </p:sp>
        <p:sp>
          <p:nvSpPr>
            <p:cNvPr id="174" name="Google Shape;276;p67"/>
            <p:cNvSpPr/>
            <p:nvPr/>
          </p:nvSpPr>
          <p:spPr>
            <a:xfrm>
              <a:off x="560520" y="9642600"/>
              <a:ext cx="2462760" cy="61200"/>
            </a:xfrm>
            <a:prstGeom prst="rect">
              <a:avLst/>
            </a:prstGeom>
            <a:solidFill>
              <a:srgbClr val="29aac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75" name="Google Shape;277;p67"/>
          <p:cNvGrpSpPr/>
          <p:nvPr/>
        </p:nvGrpSpPr>
        <p:grpSpPr>
          <a:xfrm>
            <a:off x="6599520" y="3959280"/>
            <a:ext cx="5418720" cy="2920320"/>
            <a:chOff x="6599520" y="3959280"/>
            <a:chExt cx="5418720" cy="2920320"/>
          </a:xfrm>
        </p:grpSpPr>
        <p:grpSp>
          <p:nvGrpSpPr>
            <p:cNvPr id="176" name="Google Shape;278;p67"/>
            <p:cNvGrpSpPr/>
            <p:nvPr/>
          </p:nvGrpSpPr>
          <p:grpSpPr>
            <a:xfrm>
              <a:off x="6636600" y="3959280"/>
              <a:ext cx="3949560" cy="816840"/>
              <a:chOff x="6636600" y="3959280"/>
              <a:chExt cx="3949560" cy="816840"/>
            </a:xfrm>
          </p:grpSpPr>
          <p:sp>
            <p:nvSpPr>
              <p:cNvPr id="177" name="Google Shape;279;p67"/>
              <p:cNvSpPr/>
              <p:nvPr/>
            </p:nvSpPr>
            <p:spPr>
              <a:xfrm>
                <a:off x="6636600" y="3959280"/>
                <a:ext cx="3949560" cy="5821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2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78" name="Google Shape;280;p67"/>
              <p:cNvSpPr/>
              <p:nvPr/>
            </p:nvSpPr>
            <p:spPr>
              <a:xfrm>
                <a:off x="6657120" y="4714920"/>
                <a:ext cx="2463120" cy="6120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79" name="Google Shape;281;p67"/>
            <p:cNvSpPr/>
            <p:nvPr/>
          </p:nvSpPr>
          <p:spPr>
            <a:xfrm>
              <a:off x="6599520" y="5129280"/>
              <a:ext cx="5418720" cy="175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AI/ML/NLP Explained</a:t>
              </a:r>
              <a:endParaRPr b="0" lang="en-US" sz="2600" spc="-1" strike="noStrike">
                <a:latin typeface="Arial"/>
              </a:endParaRPr>
            </a:p>
          </p:txBody>
        </p:sp>
      </p:grpSp>
      <p:grpSp>
        <p:nvGrpSpPr>
          <p:cNvPr id="180" name="Google Shape;282;p67"/>
          <p:cNvGrpSpPr/>
          <p:nvPr/>
        </p:nvGrpSpPr>
        <p:grpSpPr>
          <a:xfrm>
            <a:off x="12843360" y="8785080"/>
            <a:ext cx="5385600" cy="2982240"/>
            <a:chOff x="12843360" y="8785080"/>
            <a:chExt cx="5385600" cy="2982240"/>
          </a:xfrm>
        </p:grpSpPr>
        <p:grpSp>
          <p:nvGrpSpPr>
            <p:cNvPr id="181" name="Google Shape;283;p67"/>
            <p:cNvGrpSpPr/>
            <p:nvPr/>
          </p:nvGrpSpPr>
          <p:grpSpPr>
            <a:xfrm>
              <a:off x="12898440" y="8785080"/>
              <a:ext cx="3949560" cy="816840"/>
              <a:chOff x="12898440" y="8785080"/>
              <a:chExt cx="3949560" cy="816840"/>
            </a:xfrm>
          </p:grpSpPr>
          <p:sp>
            <p:nvSpPr>
              <p:cNvPr id="182" name="Google Shape;284;p67"/>
              <p:cNvSpPr/>
              <p:nvPr/>
            </p:nvSpPr>
            <p:spPr>
              <a:xfrm>
                <a:off x="12898440" y="8785080"/>
                <a:ext cx="3949560" cy="5821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3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83" name="Google Shape;285;p67"/>
              <p:cNvSpPr/>
              <p:nvPr/>
            </p:nvSpPr>
            <p:spPr>
              <a:xfrm>
                <a:off x="12919320" y="9540720"/>
                <a:ext cx="2463120" cy="6120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4" name="Google Shape;286;p67"/>
            <p:cNvSpPr/>
            <p:nvPr/>
          </p:nvSpPr>
          <p:spPr>
            <a:xfrm>
              <a:off x="12843360" y="10017000"/>
              <a:ext cx="5385600" cy="175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Text Analysis</a:t>
              </a:r>
              <a:endParaRPr b="0" lang="en-US" sz="2600" spc="-1" strike="noStrike">
                <a:latin typeface="Arial"/>
              </a:endParaRPr>
            </a:p>
          </p:txBody>
        </p:sp>
      </p:grpSp>
      <p:grpSp>
        <p:nvGrpSpPr>
          <p:cNvPr id="185" name="Google Shape;287;p67"/>
          <p:cNvGrpSpPr/>
          <p:nvPr/>
        </p:nvGrpSpPr>
        <p:grpSpPr>
          <a:xfrm>
            <a:off x="18871920" y="3959280"/>
            <a:ext cx="5039640" cy="2923560"/>
            <a:chOff x="18871920" y="3959280"/>
            <a:chExt cx="5039640" cy="2923560"/>
          </a:xfrm>
        </p:grpSpPr>
        <p:grpSp>
          <p:nvGrpSpPr>
            <p:cNvPr id="186" name="Google Shape;288;p67"/>
            <p:cNvGrpSpPr/>
            <p:nvPr/>
          </p:nvGrpSpPr>
          <p:grpSpPr>
            <a:xfrm>
              <a:off x="18919080" y="3959280"/>
              <a:ext cx="3949560" cy="816840"/>
              <a:chOff x="18919080" y="3959280"/>
              <a:chExt cx="3949560" cy="816840"/>
            </a:xfrm>
          </p:grpSpPr>
          <p:sp>
            <p:nvSpPr>
              <p:cNvPr id="187" name="Google Shape;289;p67"/>
              <p:cNvSpPr/>
              <p:nvPr/>
            </p:nvSpPr>
            <p:spPr>
              <a:xfrm>
                <a:off x="18919080" y="3959280"/>
                <a:ext cx="3949560" cy="5821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ctr">
                <a:noAutofit/>
              </a:bodyPr>
              <a:p>
                <a:pPr>
                  <a:lnSpc>
                    <a:spcPct val="100000"/>
                  </a:lnSpc>
                  <a:buNone/>
                  <a:tabLst>
                    <a:tab algn="l" pos="0"/>
                  </a:tabLst>
                </a:pPr>
                <a:r>
                  <a:rPr b="0" lang="en-US" sz="4000" spc="-1" strike="noStrike">
                    <a:solidFill>
                      <a:srgbClr val="29aacf"/>
                    </a:solidFill>
                    <a:latin typeface="Century Gothic"/>
                    <a:ea typeface="Century Gothic"/>
                  </a:rPr>
                  <a:t>Topic 4</a:t>
                </a:r>
                <a:endParaRPr b="0" lang="en-US" sz="4000" spc="-1" strike="noStrike">
                  <a:latin typeface="Arial"/>
                </a:endParaRPr>
              </a:p>
            </p:txBody>
          </p:sp>
          <p:sp>
            <p:nvSpPr>
              <p:cNvPr id="188" name="Google Shape;290;p67"/>
              <p:cNvSpPr/>
              <p:nvPr/>
            </p:nvSpPr>
            <p:spPr>
              <a:xfrm>
                <a:off x="18939600" y="4714920"/>
                <a:ext cx="2463120" cy="61200"/>
              </a:xfrm>
              <a:prstGeom prst="rect">
                <a:avLst/>
              </a:prstGeom>
              <a:solidFill>
                <a:srgbClr val="29aace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9" name="Google Shape;291;p67"/>
            <p:cNvSpPr/>
            <p:nvPr/>
          </p:nvSpPr>
          <p:spPr>
            <a:xfrm>
              <a:off x="18871920" y="5132520"/>
              <a:ext cx="5039640" cy="175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38160" rIns="38160" tIns="38160" bIns="38160" anchor="t">
              <a:noAutofit/>
            </a:bodyPr>
            <a:p>
              <a:pPr>
                <a:lnSpc>
                  <a:spcPct val="120000"/>
                </a:lnSpc>
                <a:buNone/>
                <a:tabLst>
                  <a:tab algn="l" pos="0"/>
                </a:tabLst>
              </a:pPr>
              <a:r>
                <a:rPr b="1" lang="en-US" sz="2600" spc="-1" strike="noStrike">
                  <a:solidFill>
                    <a:srgbClr val="ffffff"/>
                  </a:solidFill>
                  <a:latin typeface="Century Gothic"/>
                  <a:ea typeface="Century Gothic"/>
                </a:rPr>
                <a:t>Let’s Code</a:t>
              </a:r>
              <a:endParaRPr b="0" lang="en-US" sz="2600" spc="-1" strike="noStrike">
                <a:latin typeface="Arial"/>
              </a:endParaRPr>
            </a:p>
          </p:txBody>
        </p:sp>
      </p:grpSp>
      <p:sp>
        <p:nvSpPr>
          <p:cNvPr id="190" name="Google Shape;292;p67"/>
          <p:cNvSpPr/>
          <p:nvPr/>
        </p:nvSpPr>
        <p:spPr>
          <a:xfrm>
            <a:off x="5355720" y="495720"/>
            <a:ext cx="13687200" cy="100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Table of Contents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7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" dur="7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" dur="7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" dur="7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Process &amp; Techniques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5" name="Picture 2" descr="Working with text data | Machine Learning in Java - Second Edition"/>
          <p:cNvPicPr/>
          <p:nvPr/>
        </p:nvPicPr>
        <p:blipFill>
          <a:blip r:embed="rId1"/>
          <a:stretch/>
        </p:blipFill>
        <p:spPr>
          <a:xfrm>
            <a:off x="3772440" y="4231800"/>
            <a:ext cx="17650440" cy="597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Goals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37" name="Picture 2" descr="text analysis natural language processing difference pure speech technology conversational ai"/>
          <p:cNvPicPr/>
          <p:nvPr/>
        </p:nvPicPr>
        <p:blipFill>
          <a:blip r:embed="rId1"/>
          <a:stretch/>
        </p:blipFill>
        <p:spPr>
          <a:xfrm>
            <a:off x="3364560" y="3187800"/>
            <a:ext cx="17655480" cy="8750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7760" y="685440"/>
            <a:ext cx="2422980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0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Word Cloud &amp; Word Frequency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239" name="Picture 2" descr=""/>
          <p:cNvPicPr/>
          <p:nvPr/>
        </p:nvPicPr>
        <p:blipFill>
          <a:blip r:embed="rId1"/>
          <a:stretch/>
        </p:blipFill>
        <p:spPr>
          <a:xfrm>
            <a:off x="4333680" y="2757240"/>
            <a:ext cx="15717600" cy="10477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Word Frequency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1" name="Picture 2" descr=""/>
          <p:cNvPicPr/>
          <p:nvPr/>
        </p:nvPicPr>
        <p:blipFill>
          <a:blip r:embed="rId1"/>
          <a:stretch/>
        </p:blipFill>
        <p:spPr>
          <a:xfrm>
            <a:off x="4401720" y="2644200"/>
            <a:ext cx="15581520" cy="10384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Tweet Sentiment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3" name="Picture 4" descr=""/>
          <p:cNvPicPr/>
          <p:nvPr/>
        </p:nvPicPr>
        <p:blipFill>
          <a:blip r:embed="rId1"/>
          <a:stretch/>
        </p:blipFill>
        <p:spPr>
          <a:xfrm>
            <a:off x="4328640" y="2547000"/>
            <a:ext cx="15727680" cy="1048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Example: Topic Modeling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4407120" y="2286000"/>
            <a:ext cx="15572520" cy="10771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Examples: Covid Sentiment Map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47" name="Picture 2" descr=""/>
          <p:cNvPicPr/>
          <p:nvPr/>
        </p:nvPicPr>
        <p:blipFill>
          <a:blip r:embed="rId1"/>
          <a:stretch/>
        </p:blipFill>
        <p:spPr>
          <a:xfrm>
            <a:off x="1907640" y="2217960"/>
            <a:ext cx="20569680" cy="10348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372;p78"/>
          <p:cNvSpPr/>
          <p:nvPr/>
        </p:nvSpPr>
        <p:spPr>
          <a:xfrm>
            <a:off x="5296680" y="3409920"/>
            <a:ext cx="4989600" cy="693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4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49" name="Google Shape;373;p78"/>
          <p:cNvSpPr/>
          <p:nvPr/>
        </p:nvSpPr>
        <p:spPr>
          <a:xfrm rot="5400000">
            <a:off x="8252280" y="1959480"/>
            <a:ext cx="8665560" cy="9505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Google Shape;374;p78"/>
          <p:cNvSpPr/>
          <p:nvPr/>
        </p:nvSpPr>
        <p:spPr>
          <a:xfrm>
            <a:off x="9815040" y="6369480"/>
            <a:ext cx="725652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Let’s Code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219320" y="54936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Visual Studio Code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831240" y="2944080"/>
            <a:ext cx="22724280" cy="871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4;p66" descr="title background.jpg"/>
          <p:cNvPicPr/>
          <p:nvPr/>
        </p:nvPicPr>
        <p:blipFill>
          <a:blip r:embed="rId1">
            <a:alphaModFix amt="60000"/>
          </a:blip>
          <a:stretch/>
        </p:blipFill>
        <p:spPr>
          <a:xfrm>
            <a:off x="0" y="-37800"/>
            <a:ext cx="24384960" cy="13713840"/>
          </a:xfrm>
          <a:prstGeom prst="rect">
            <a:avLst/>
          </a:prstGeom>
          <a:ln w="0">
            <a:noFill/>
          </a:ln>
        </p:spPr>
      </p:pic>
      <p:sp>
        <p:nvSpPr>
          <p:cNvPr id="254" name="Google Shape;259;p66"/>
          <p:cNvSpPr/>
          <p:nvPr/>
        </p:nvSpPr>
        <p:spPr>
          <a:xfrm>
            <a:off x="3431880" y="5558040"/>
            <a:ext cx="17521560" cy="19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2000" spc="-1" strike="noStrike">
                <a:solidFill>
                  <a:srgbClr val="0bd0d9"/>
                </a:solidFill>
                <a:latin typeface="Century Gothic"/>
                <a:ea typeface="Century Gothic"/>
              </a:rPr>
              <a:t>Thank You</a:t>
            </a:r>
            <a:endParaRPr b="0" lang="en-US" sz="1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6" dur="indefinite" restart="never" nodeType="tmRoot">
          <p:childTnLst>
            <p:seq>
              <p:cTn id="67" dur="indefinite" nodeType="mainSeq">
                <p:childTnLst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2" dur="10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297;p68"/>
          <p:cNvSpPr/>
          <p:nvPr/>
        </p:nvSpPr>
        <p:spPr>
          <a:xfrm>
            <a:off x="5296680" y="3409920"/>
            <a:ext cx="4989600" cy="693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1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192" name="Google Shape;298;p68"/>
          <p:cNvSpPr/>
          <p:nvPr/>
        </p:nvSpPr>
        <p:spPr>
          <a:xfrm rot="5400000">
            <a:off x="8252280" y="1959480"/>
            <a:ext cx="8665560" cy="9505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Google Shape;299;p68"/>
          <p:cNvSpPr/>
          <p:nvPr/>
        </p:nvSpPr>
        <p:spPr>
          <a:xfrm>
            <a:off x="9522360" y="6369480"/>
            <a:ext cx="725652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Python vs. R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306;p69"/>
          <p:cNvSpPr/>
          <p:nvPr/>
        </p:nvSpPr>
        <p:spPr>
          <a:xfrm>
            <a:off x="1367640" y="6210000"/>
            <a:ext cx="7308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50">
            <a:solidFill>
              <a:srgbClr val="1aaec7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Google Shape;307;p69"/>
          <p:cNvSpPr/>
          <p:nvPr/>
        </p:nvSpPr>
        <p:spPr>
          <a:xfrm>
            <a:off x="1376640" y="6742440"/>
            <a:ext cx="13291560" cy="57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91440" anchor="t">
            <a:spAutoFit/>
          </a:bodyPr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Developed by Ross Ihaka and Robert Gentleman in 1993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Hence the name “R”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Maintained by The R Foundation for Statistical Computing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Difficult for beginners + Steep learning curve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Rich and powerful visualization libraries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Support matrix / vectorized operations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It’s born for stats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96" name="Picture 2" descr="R (langage) — Wikipédia"/>
          <p:cNvPicPr/>
          <p:nvPr/>
        </p:nvPicPr>
        <p:blipFill>
          <a:blip r:embed="rId1"/>
          <a:stretch/>
        </p:blipFill>
        <p:spPr>
          <a:xfrm>
            <a:off x="2100600" y="929520"/>
            <a:ext cx="6455880" cy="5002920"/>
          </a:xfrm>
          <a:prstGeom prst="rect">
            <a:avLst/>
          </a:prstGeom>
          <a:ln w="0">
            <a:noFill/>
          </a:ln>
        </p:spPr>
      </p:pic>
      <p:pic>
        <p:nvPicPr>
          <p:cNvPr id="197" name="Picture 6" descr=""/>
          <p:cNvPicPr/>
          <p:nvPr/>
        </p:nvPicPr>
        <p:blipFill>
          <a:blip r:embed="rId2"/>
          <a:stretch/>
        </p:blipFill>
        <p:spPr>
          <a:xfrm>
            <a:off x="12193560" y="3004920"/>
            <a:ext cx="11303280" cy="770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2" dur="indefinite" restart="never" nodeType="tmRoot">
          <p:childTnLst>
            <p:seq>
              <p:cTn id="53" dur="indefinite" nodeType="mainSeq"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" dur="3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d2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306;p 1"/>
          <p:cNvSpPr/>
          <p:nvPr/>
        </p:nvSpPr>
        <p:spPr>
          <a:xfrm>
            <a:off x="1367640" y="6210000"/>
            <a:ext cx="7308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50">
            <a:solidFill>
              <a:srgbClr val="1aaec7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Google Shape;307;p 2"/>
          <p:cNvSpPr/>
          <p:nvPr/>
        </p:nvSpPr>
        <p:spPr>
          <a:xfrm>
            <a:off x="1376640" y="6742440"/>
            <a:ext cx="13291560" cy="57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91440" bIns="91440" anchor="t">
            <a:spAutoFit/>
          </a:bodyPr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Developed by Guido van Rossum in 1991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Naming was inspired by Monty Python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Successor to the ABC language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Maintained by the Python Software Foundation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Easy for beginners + Smooth learning curve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Rich and powerful visualization libraries</a:t>
            </a:r>
            <a:endParaRPr b="0" lang="en-US" sz="2600" spc="-1" strike="noStrike">
              <a:latin typeface="Arial"/>
            </a:endParaRPr>
          </a:p>
          <a:p>
            <a:pPr marL="457200" indent="-507960">
              <a:lnSpc>
                <a:spcPct val="200000"/>
              </a:lnSpc>
              <a:buClr>
                <a:srgbClr val="ffffff"/>
              </a:buClr>
              <a:buFont typeface="Century Gothic"/>
              <a:buAutoNum type="arabicPeriod"/>
            </a:pPr>
            <a:r>
              <a:rPr b="0" lang="en-US" sz="2600" spc="-1" strike="noStrike">
                <a:solidFill>
                  <a:srgbClr val="ffffff"/>
                </a:solidFill>
                <a:latin typeface="Century Gothic"/>
                <a:ea typeface="Arial"/>
              </a:rPr>
              <a:t>Support matrix / vectorized operations via external libs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1"/>
          <a:stretch/>
        </p:blipFill>
        <p:spPr>
          <a:xfrm>
            <a:off x="2099520" y="685800"/>
            <a:ext cx="5214960" cy="5714280"/>
          </a:xfrm>
          <a:prstGeom prst="rect">
            <a:avLst/>
          </a:prstGeom>
          <a:ln w="0">
            <a:noFill/>
          </a:ln>
        </p:spPr>
      </p:pic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12668400" y="2057400"/>
            <a:ext cx="10745280" cy="7543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5" dur="3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219320" y="54936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 vs. Python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03" name="Picture 2" descr="Python vs R: The Basics. An aspiring data scientist&amp;amp;#39;s guide on… | by Sidney  Kung | Towards Data Science"/>
          <p:cNvPicPr/>
          <p:nvPr/>
        </p:nvPicPr>
        <p:blipFill>
          <a:blip r:embed="rId1"/>
          <a:stretch/>
        </p:blipFill>
        <p:spPr>
          <a:xfrm>
            <a:off x="5049000" y="2223720"/>
            <a:ext cx="14287320" cy="1106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350;p75"/>
          <p:cNvSpPr/>
          <p:nvPr/>
        </p:nvSpPr>
        <p:spPr>
          <a:xfrm>
            <a:off x="5296680" y="3409920"/>
            <a:ext cx="4989600" cy="693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0" spc="-1" strike="noStrike">
                <a:solidFill>
                  <a:srgbClr val="000000"/>
                </a:solidFill>
                <a:latin typeface="Lato"/>
                <a:ea typeface="Lato"/>
              </a:rPr>
              <a:t>2</a:t>
            </a:r>
            <a:endParaRPr b="0" lang="en-US" sz="30000" spc="-1" strike="noStrike">
              <a:latin typeface="Arial"/>
            </a:endParaRPr>
          </a:p>
        </p:txBody>
      </p:sp>
      <p:sp>
        <p:nvSpPr>
          <p:cNvPr id="205" name="Google Shape;351;p75"/>
          <p:cNvSpPr/>
          <p:nvPr/>
        </p:nvSpPr>
        <p:spPr>
          <a:xfrm rot="5400000">
            <a:off x="8252280" y="1959480"/>
            <a:ext cx="8665560" cy="9505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4114" y="21600"/>
                </a:moveTo>
                <a:lnTo>
                  <a:pt x="0" y="21576"/>
                </a:lnTo>
                <a:lnTo>
                  <a:pt x="0" y="0"/>
                </a:lnTo>
                <a:lnTo>
                  <a:pt x="21600" y="0"/>
                </a:lnTo>
                <a:lnTo>
                  <a:pt x="21600" y="21572"/>
                </a:lnTo>
                <a:lnTo>
                  <a:pt x="17530" y="21597"/>
                </a:lnTo>
              </a:path>
            </a:pathLst>
          </a:custGeom>
          <a:noFill/>
          <a:ln w="127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Google Shape;352;p75"/>
          <p:cNvSpPr/>
          <p:nvPr/>
        </p:nvSpPr>
        <p:spPr>
          <a:xfrm>
            <a:off x="9290160" y="6369480"/>
            <a:ext cx="7781040" cy="101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Lato"/>
                <a:ea typeface="Lato"/>
              </a:rPr>
              <a:t>AI/ML/NLP Explained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AI Domains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08" name="Picture 2" descr="Natural Language Processing: Taking Your Business to the Next Level"/>
          <p:cNvPicPr/>
          <p:nvPr/>
        </p:nvPicPr>
        <p:blipFill>
          <a:blip r:embed="rId1"/>
          <a:stretch/>
        </p:blipFill>
        <p:spPr>
          <a:xfrm>
            <a:off x="5232960" y="2861640"/>
            <a:ext cx="13918680" cy="1020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219320" y="685440"/>
            <a:ext cx="21946320" cy="2283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8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Artificial Intelligence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1948320" y="2970000"/>
            <a:ext cx="9938160" cy="6437880"/>
          </a:xfrm>
          <a:prstGeom prst="rect">
            <a:avLst/>
          </a:prstGeom>
          <a:ln w="0">
            <a:solidFill>
              <a:srgbClr val="3465a4"/>
            </a:solidFill>
          </a:ln>
        </p:spPr>
      </p:pic>
      <p:sp>
        <p:nvSpPr>
          <p:cNvPr id="211" name=""/>
          <p:cNvSpPr/>
          <p:nvPr/>
        </p:nvSpPr>
        <p:spPr>
          <a:xfrm>
            <a:off x="13716000" y="4343760"/>
            <a:ext cx="7999920" cy="7999920"/>
          </a:xfrm>
          <a:prstGeom prst="rect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JOKE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"/>
          <p:cNvSpPr/>
          <p:nvPr/>
        </p:nvSpPr>
        <p:spPr>
          <a:xfrm>
            <a:off x="14859000" y="4572000"/>
            <a:ext cx="20570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c9211e"/>
                </a:solidFill>
                <a:latin typeface="Arial"/>
              </a:rPr>
              <a:t>Not Entirely True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999999"/>
      </a:dk2>
      <a:lt2>
        <a:srgbClr val="e2e2e2"/>
      </a:lt2>
      <a:accent1>
        <a:srgbClr val="94b9ba"/>
      </a:accent1>
      <a:accent2>
        <a:srgbClr val="759195"/>
      </a:accent2>
      <a:accent3>
        <a:srgbClr val="60767b"/>
      </a:accent3>
      <a:accent4>
        <a:srgbClr val="4c5b63"/>
      </a:accent4>
      <a:accent5>
        <a:srgbClr val="343842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</TotalTime>
  <Application>LibreOffice/7.3.7.2$Linux_X86_64 LibreOffice_project/30$Build-2</Application>
  <AppVersion>15.0000</AppVersion>
  <Words>545</Words>
  <Paragraphs>110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2023-10-16T09:34:56Z</dcterms:modified>
  <cp:revision>65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25</vt:i4>
  </property>
  <property fmtid="{D5CDD505-2E9C-101B-9397-08002B2CF9AE}" pid="3" name="PresentationFormat">
    <vt:lpwstr>Custom</vt:lpwstr>
  </property>
  <property fmtid="{D5CDD505-2E9C-101B-9397-08002B2CF9AE}" pid="4" name="Slides">
    <vt:i4>25</vt:i4>
  </property>
</Properties>
</file>